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5B44-7979-4064-8670-E48D9D24BED7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5F0C-EBFF-4328-B48C-7A04C74DD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404"/>
              </a:spcAft>
              <a:tabLst>
                <a:tab pos="1343033" algn="l"/>
              </a:tabLst>
            </a:pPr>
            <a:r>
              <a:rPr lang="en-US" sz="1800" b="1" u="sng">
                <a:solidFill>
                  <a:srgbClr val="243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JPEO Leadership</a:t>
            </a:r>
            <a:endParaRPr lang="en-US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6672" indent="-346672">
              <a:lnSpc>
                <a:spcPct val="120000"/>
              </a:lnSpc>
              <a:spcAft>
                <a:spcPts val="404"/>
              </a:spcAft>
              <a:buFont typeface="Symbol" panose="05050102010706020507" pitchFamily="18" charset="2"/>
              <a:buChar char=""/>
              <a:tabLst>
                <a:tab pos="1343033" algn="l"/>
              </a:tabLst>
            </a:pPr>
            <a:r>
              <a:rPr lang="en-US" sz="1800">
                <a:solidFill>
                  <a:srgbClr val="243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Now, let’s take a look at the leaders that drive the strategy and goals for the JPEO. </a:t>
            </a:r>
            <a:endParaRPr lang="en-US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6672" indent="-346672">
              <a:lnSpc>
                <a:spcPct val="120000"/>
              </a:lnSpc>
              <a:spcAft>
                <a:spcPts val="404"/>
              </a:spcAft>
              <a:buFont typeface="Symbol" panose="05050102010706020507" pitchFamily="18" charset="2"/>
              <a:buChar char=""/>
              <a:tabLst>
                <a:tab pos="1343033" algn="l"/>
              </a:tabLst>
            </a:pPr>
            <a:r>
              <a:rPr lang="en-US" sz="1800">
                <a:solidFill>
                  <a:srgbClr val="243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Darryl Colvin is our JPEO, and Ms. Nicole Kilgore is our Deputy JPEO. </a:t>
            </a:r>
            <a:endParaRPr lang="en-US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6672" indent="-346672">
              <a:lnSpc>
                <a:spcPct val="120000"/>
              </a:lnSpc>
              <a:spcAft>
                <a:spcPts val="404"/>
              </a:spcAft>
              <a:buFont typeface="Symbol" panose="05050102010706020507" pitchFamily="18" charset="2"/>
              <a:buChar char=""/>
              <a:tabLst>
                <a:tab pos="1343033" algn="l"/>
              </a:tabLst>
            </a:pPr>
            <a:r>
              <a:rPr lang="en-US" sz="1800">
                <a:solidFill>
                  <a:srgbClr val="243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have four Joint Project Managers that develop equipment for the warfighter, each with a different focus area. They are CBRN Protection, CBRN Medical, CBRN Sensors, and CBRN Special Operations Forces.</a:t>
            </a:r>
            <a:endParaRPr lang="en-US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6672" indent="-346672">
              <a:lnSpc>
                <a:spcPct val="120000"/>
              </a:lnSpc>
              <a:spcAft>
                <a:spcPts val="404"/>
              </a:spcAft>
              <a:buFont typeface="Symbol" panose="05050102010706020507" pitchFamily="18" charset="2"/>
              <a:buChar char=""/>
              <a:tabLst>
                <a:tab pos="1343033" algn="l"/>
              </a:tabLst>
            </a:pPr>
            <a:r>
              <a:rPr lang="en-US" sz="1800">
                <a:solidFill>
                  <a:srgbClr val="243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also have two Joint Project Leads that coordinate across the JPMs and Chem-Bio Defense Community. They are CBRN Integration and CBRND Enabling Biotechnologies. </a:t>
            </a:r>
            <a:endParaRPr lang="en-US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43484-805E-49FB-9F70-12D1C784AB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6">
            <a:extLst>
              <a:ext uri="{FF2B5EF4-FFF2-40B4-BE49-F238E27FC236}">
                <a16:creationId xmlns:a16="http://schemas.microsoft.com/office/drawing/2014/main" id="{4E5428CF-C95E-9147-9F33-663FFDF4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319" y="2544947"/>
            <a:ext cx="6340218" cy="510988"/>
          </a:xfrm>
          <a:prstGeom prst="rect">
            <a:avLst/>
          </a:prstGeom>
        </p:spPr>
        <p:txBody>
          <a:bodyPr/>
          <a:lstStyle>
            <a:lvl1pPr>
              <a:defRPr sz="24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E7C45FD-B3BD-D547-B9FA-272BE5935F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319" y="3055935"/>
            <a:ext cx="6340218" cy="356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1FF936-9973-CD4B-A99F-4C6210DCA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09182FE-24DD-93A3-6AF6-D0714624F5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3542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ption 2 (no subhea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A3068C-90EC-554B-9F9E-24DF0E24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4EDF04-DD0C-8B4A-A208-1A475783A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Command Brief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E04A5E-96D3-3D41-AAA2-198E874C2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221" y="1244413"/>
            <a:ext cx="11259317" cy="47787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60000"/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2A24DD0-8051-FD49-BA79-5C45B119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394213"/>
            <a:ext cx="9599482" cy="38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EE4B5-EDA2-D42B-15D3-746F0F979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BA0C4E-DE84-581F-0A18-BEA7CCA77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755" y="264892"/>
            <a:ext cx="173736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>
            <a:extLst>
              <a:ext uri="{FF2B5EF4-FFF2-40B4-BE49-F238E27FC236}">
                <a16:creationId xmlns:a16="http://schemas.microsoft.com/office/drawing/2014/main" id="{DE50D513-5E77-3040-8C9A-00759F48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11" y="341521"/>
            <a:ext cx="3272864" cy="454032"/>
          </a:xfrm>
          <a:prstGeom prst="rect">
            <a:avLst/>
          </a:prstGeom>
        </p:spPr>
        <p:txBody>
          <a:bodyPr/>
          <a:lstStyle>
            <a:lvl1pPr>
              <a:defRPr sz="2000" b="1" i="0" cap="all" baseline="0">
                <a:solidFill>
                  <a:srgbClr val="002A3A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DA528AB-571E-3743-B537-8709B24866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1711" y="1304160"/>
            <a:ext cx="2774245" cy="31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1" i="0" cap="none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1E31C815-6848-FD46-84AD-F521394185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04575" y="1333977"/>
            <a:ext cx="7186411" cy="4802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AC8A878-D067-5B42-9C74-FB542AC82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Command Brief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B6E19C-D5CF-CD49-A63B-4DBE0CD6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961974C-80F4-C471-7BD1-E5D93A3D51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A9A9EF-889F-F0F9-EDFA-410E10505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64" y="229297"/>
            <a:ext cx="8001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5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85F2FA6F-21AF-FB4A-A65F-E9B6F9F0FD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80885" y="1078699"/>
            <a:ext cx="6301558" cy="4802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5AC65F0-BF83-2347-9739-D7D87DE2F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Command Brief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ACE6FE5-9579-334A-BCDC-83F8FEF260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57" y="3100730"/>
            <a:ext cx="3657600" cy="31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1F827228-69A8-7745-B111-9CC131CF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17" y="1656213"/>
            <a:ext cx="3352881" cy="6844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4D004C-BFAB-2E48-9F0D-7728B251A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28DB766-0A38-4015-490B-8887565B8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2BD51-1BCD-5625-5A7E-F2C121B77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279" y="5593975"/>
            <a:ext cx="2265133" cy="8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85F2FA6F-21AF-FB4A-A65F-E9B6F9F0FD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80885" y="1078699"/>
            <a:ext cx="6301558" cy="48028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5AC65F0-BF83-2347-9739-D7D87DE2F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Command Brief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ACE6FE5-9579-334A-BCDC-83F8FEF260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57" y="3100730"/>
            <a:ext cx="3657600" cy="31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1F827228-69A8-7745-B111-9CC131CF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17" y="1656213"/>
            <a:ext cx="3352881" cy="6844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2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4D004C-BFAB-2E48-9F0D-7728B251A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1C5A6-265B-ABBD-13CC-63D0E6C3A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0366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662D2F-57E7-B04C-943B-7A495B784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Command Brief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C89C94-ACF4-3747-BF52-055628887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351C8C0-E01B-D3C0-52D2-60EADF62C8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4992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F5389CD-49F0-C44A-AC39-79386F348D1C}"/>
              </a:ext>
            </a:extLst>
          </p:cNvPr>
          <p:cNvSpPr txBox="1">
            <a:spLocks/>
          </p:cNvSpPr>
          <p:nvPr userDrawn="1"/>
        </p:nvSpPr>
        <p:spPr>
          <a:xfrm>
            <a:off x="4379756" y="6201016"/>
            <a:ext cx="3432488" cy="18441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UNCLASSIFIED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F6800BB-1863-E546-91D5-7C7337B4AF13}"/>
              </a:ext>
            </a:extLst>
          </p:cNvPr>
          <p:cNvSpPr txBox="1">
            <a:spLocks/>
          </p:cNvSpPr>
          <p:nvPr userDrawn="1"/>
        </p:nvSpPr>
        <p:spPr>
          <a:xfrm>
            <a:off x="8585912" y="6201016"/>
            <a:ext cx="2069283" cy="18441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2018_7_2_CommandBrief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C6B7AC2-D10D-E743-81F2-B8237A5C9F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9222" y="667957"/>
            <a:ext cx="9450395" cy="31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 cap="none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92A1109-907E-BF4B-ACD5-A9D2F2D5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302773"/>
            <a:ext cx="9450395" cy="38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76A593-7562-1943-8DB0-0D7E6DA36C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221" y="1244413"/>
            <a:ext cx="11259317" cy="47787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60000"/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78791C0-2808-6742-8C30-FFD9ECEBC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Command Brief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57F21C-83BD-E94D-9577-1FC9ADB87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9F7786-7866-8E4D-C6DF-2D346999C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D26FC-29AD-0330-FD3E-728DAF4A1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755" y="264892"/>
            <a:ext cx="173736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Option 2 (no subhea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A3068C-90EC-554B-9F9E-24DF0E24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UNCLASSIFIED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4EDF04-DD0C-8B4A-A208-1A475783A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Command Brief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E04A5E-96D3-3D41-AAA2-198E874C2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221" y="1244413"/>
            <a:ext cx="11259317" cy="47787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60000"/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2A24DD0-8051-FD49-BA79-5C45B119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394213"/>
            <a:ext cx="9599482" cy="38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244EFC6-1987-35CC-8C25-1ED522A02B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UNCLASSIFIED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EA3B6-6218-99B3-7AF8-20B54195C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755" y="264892"/>
            <a:ext cx="173736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Option 2 (no subhea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A3068C-90EC-554B-9F9E-24DF0E24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5637" y="6536114"/>
            <a:ext cx="1840726" cy="204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CUI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4EDF04-DD0C-8B4A-A208-1A475783A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221" y="6536114"/>
            <a:ext cx="2743200" cy="20447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JPEO-CBRND FY25 Kick-Off All Hands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E04A5E-96D3-3D41-AAA2-198E874C2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221" y="1244413"/>
            <a:ext cx="11259317" cy="47787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60000"/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70000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2A24DD0-8051-FD49-BA79-5C45B119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394213"/>
            <a:ext cx="9599482" cy="38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i="0" cap="all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855A2-5BE7-3C4D-B92A-E211E4694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755" y="264892"/>
            <a:ext cx="173736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C68BAB-55DD-7A4E-BF5B-1954022CC39D}"/>
              </a:ext>
            </a:extLst>
          </p:cNvPr>
          <p:cNvSpPr txBox="1"/>
          <p:nvPr userDrawn="1"/>
        </p:nvSpPr>
        <p:spPr>
          <a:xfrm>
            <a:off x="11670298" y="6546747"/>
            <a:ext cx="367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DC00A-3088-E149-852C-21BA76989B93}" type="slidenum">
              <a:rPr lang="en-US" sz="800" kern="1200" smtClean="0">
                <a:solidFill>
                  <a:srgbClr val="898D91"/>
                </a:solidFill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rgbClr val="898D9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6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5B304F7-606B-AD69-550D-38E91BEC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JPEO-CBRND </a:t>
            </a:r>
            <a:br>
              <a:rPr lang="en-US"/>
            </a:br>
            <a:r>
              <a:rPr lang="en-US"/>
              <a:t>ORGANIZATION Leadership</a:t>
            </a:r>
          </a:p>
        </p:txBody>
      </p:sp>
      <p:sp>
        <p:nvSpPr>
          <p:cNvPr id="8" name="Date Placeholder 101">
            <a:extLst>
              <a:ext uri="{FF2B5EF4-FFF2-40B4-BE49-F238E27FC236}">
                <a16:creationId xmlns:a16="http://schemas.microsoft.com/office/drawing/2014/main" id="{AA18D6E7-329E-C1AD-5771-51FD42CD0B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98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JPEO-CBRND Command Brief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86228-124A-31FD-67FB-778CFA17F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UNCLASSIFIED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4826-9D9F-3A25-C743-B6A86CDDA7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71A76F-F55D-095C-F1FB-A56EBF8C6F5E}"/>
              </a:ext>
            </a:extLst>
          </p:cNvPr>
          <p:cNvCxnSpPr>
            <a:cxnSpLocks/>
          </p:cNvCxnSpPr>
          <p:nvPr/>
        </p:nvCxnSpPr>
        <p:spPr>
          <a:xfrm flipH="1">
            <a:off x="2146852" y="3251225"/>
            <a:ext cx="394664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6BB17F-F909-5442-ABAC-49F62615191A}"/>
              </a:ext>
            </a:extLst>
          </p:cNvPr>
          <p:cNvCxnSpPr/>
          <p:nvPr/>
        </p:nvCxnSpPr>
        <p:spPr>
          <a:xfrm flipH="1" flipV="1">
            <a:off x="6103433" y="2525032"/>
            <a:ext cx="146304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AC3E71C-1304-479B-9670-DCF6AC4C47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752" y="1962019"/>
            <a:ext cx="946315" cy="1182893"/>
          </a:xfrm>
          <a:prstGeom prst="rect">
            <a:avLst/>
          </a:prstGeom>
        </p:spPr>
      </p:pic>
      <p:pic>
        <p:nvPicPr>
          <p:cNvPr id="13" name="Picture 1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35BE1DB-937E-5FB6-403D-5E6F611689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4814" y="2540968"/>
            <a:ext cx="949031" cy="118628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309374-7A15-F4C6-C9D4-B87417C761FA}"/>
              </a:ext>
            </a:extLst>
          </p:cNvPr>
          <p:cNvSpPr txBox="1">
            <a:spLocks/>
          </p:cNvSpPr>
          <p:nvPr/>
        </p:nvSpPr>
        <p:spPr>
          <a:xfrm>
            <a:off x="5586338" y="28516"/>
            <a:ext cx="1019323" cy="177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UNCLASSIFIED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828CEF-0D82-01B9-AA48-BCE74368690F}"/>
              </a:ext>
            </a:extLst>
          </p:cNvPr>
          <p:cNvCxnSpPr>
            <a:cxnSpLocks/>
            <a:stCxn id="29" idx="0"/>
          </p:cNvCxnSpPr>
          <p:nvPr/>
        </p:nvCxnSpPr>
        <p:spPr>
          <a:xfrm>
            <a:off x="6095104" y="1707079"/>
            <a:ext cx="0" cy="235419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CD4DE7-D9A1-38BA-A478-9C627F1ACD0B}"/>
              </a:ext>
            </a:extLst>
          </p:cNvPr>
          <p:cNvSpPr txBox="1"/>
          <p:nvPr/>
        </p:nvSpPr>
        <p:spPr>
          <a:xfrm>
            <a:off x="7564315" y="4277640"/>
            <a:ext cx="3010195" cy="2237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 Project Leads (JPL)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03F24-2122-7E4C-44C2-B2D9BA301B88}"/>
              </a:ext>
            </a:extLst>
          </p:cNvPr>
          <p:cNvSpPr txBox="1"/>
          <p:nvPr/>
        </p:nvSpPr>
        <p:spPr>
          <a:xfrm>
            <a:off x="1131710" y="4277640"/>
            <a:ext cx="5587581" cy="22377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 Project Managers (JPM)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9A01D0-6D20-9A22-CFB6-9E3F1D9AD962}"/>
              </a:ext>
            </a:extLst>
          </p:cNvPr>
          <p:cNvCxnSpPr/>
          <p:nvPr/>
        </p:nvCxnSpPr>
        <p:spPr>
          <a:xfrm flipH="1" flipV="1">
            <a:off x="4630454" y="2234527"/>
            <a:ext cx="146304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CBB8927-BDDC-B8D0-61FC-25B9A9BD1335}"/>
              </a:ext>
            </a:extLst>
          </p:cNvPr>
          <p:cNvSpPr/>
          <p:nvPr/>
        </p:nvSpPr>
        <p:spPr>
          <a:xfrm>
            <a:off x="6880859" y="2932229"/>
            <a:ext cx="952691" cy="47534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Chief of Staff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Gordon Graham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2A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03A584-0C08-C814-ED06-72F9B06D979C}"/>
              </a:ext>
            </a:extLst>
          </p:cNvPr>
          <p:cNvSpPr/>
          <p:nvPr/>
        </p:nvSpPr>
        <p:spPr>
          <a:xfrm>
            <a:off x="6882574" y="3293309"/>
            <a:ext cx="950976" cy="45919"/>
          </a:xfrm>
          <a:prstGeom prst="rect">
            <a:avLst/>
          </a:prstGeom>
          <a:solidFill>
            <a:srgbClr val="002A3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086ADD-524A-DD78-6348-A51270760724}"/>
              </a:ext>
            </a:extLst>
          </p:cNvPr>
          <p:cNvGrpSpPr/>
          <p:nvPr/>
        </p:nvGrpSpPr>
        <p:grpSpPr>
          <a:xfrm>
            <a:off x="5619614" y="214896"/>
            <a:ext cx="950978" cy="1538102"/>
            <a:chOff x="5619614" y="157447"/>
            <a:chExt cx="950978" cy="15381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EFB33A-8761-8768-5B8E-DFABFBB89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493"/>
            <a:stretch>
              <a:fillRect/>
            </a:stretch>
          </p:blipFill>
          <p:spPr>
            <a:xfrm>
              <a:off x="5619614" y="157447"/>
              <a:ext cx="950976" cy="1185925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C849AF3-A640-195E-9464-9DEC740117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19615" y="1094044"/>
              <a:ext cx="950977" cy="601505"/>
              <a:chOff x="4006168" y="2635108"/>
              <a:chExt cx="946832" cy="59888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3260BB4-9F71-76E8-DB1D-8456B10C321D}"/>
                  </a:ext>
                </a:extLst>
              </p:cNvPr>
              <p:cNvSpPr/>
              <p:nvPr/>
            </p:nvSpPr>
            <p:spPr>
              <a:xfrm>
                <a:off x="4006168" y="2635108"/>
                <a:ext cx="946831" cy="52280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JPEO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Mr. Darryl Colvin</a:t>
                </a:r>
                <a:br>
                  <a:rPr kumimoji="0" lang="en-US" sz="7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en-US" sz="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A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Executive Assistant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Ms. </a:t>
                </a:r>
                <a:r>
                  <a:rPr kumimoji="0" lang="pt-BR" sz="7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Quneitra</a:t>
                </a:r>
                <a:r>
                  <a:rPr kumimoji="0" lang="pt-BR" sz="7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Quintero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3E1C89-E8A8-4DDB-823F-CF29BBA59CFC}"/>
                  </a:ext>
                </a:extLst>
              </p:cNvPr>
              <p:cNvSpPr/>
              <p:nvPr/>
            </p:nvSpPr>
            <p:spPr>
              <a:xfrm>
                <a:off x="4006169" y="3188274"/>
                <a:ext cx="946831" cy="45719"/>
              </a:xfrm>
              <a:prstGeom prst="rect">
                <a:avLst/>
              </a:prstGeom>
              <a:solidFill>
                <a:srgbClr val="002A3A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620EA0F-1D62-616A-0476-4EEE400AAB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66" b="-6966"/>
          <a:stretch>
            <a:fillRect/>
          </a:stretch>
        </p:blipFill>
        <p:spPr>
          <a:xfrm>
            <a:off x="9177577" y="4596543"/>
            <a:ext cx="1136201" cy="142229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832D47-FFC4-3C06-6DFE-F1B92F26FD6D}"/>
              </a:ext>
            </a:extLst>
          </p:cNvPr>
          <p:cNvSpPr/>
          <p:nvPr/>
        </p:nvSpPr>
        <p:spPr>
          <a:xfrm>
            <a:off x="9179441" y="5815175"/>
            <a:ext cx="1136201" cy="56981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JPL</a:t>
            </a:r>
            <a:b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Nicky Dorsey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2A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-2500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</a:t>
            </a:r>
            <a:r>
              <a:rPr kumimoji="0" lang="pt-BR" sz="650" b="0" i="1" u="none" strike="noStrike" kern="1200" cap="none" spc="0" normalizeH="0" baseline="0" noProof="0" err="1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Nehemirah</a:t>
            </a:r>
            <a:r>
              <a:rPr kumimoji="0" lang="pt-BR" sz="650" b="0" i="1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Maxwell</a:t>
            </a:r>
            <a:endParaRPr kumimoji="0" lang="en-US" sz="650" b="1" i="0" u="none" strike="noStrike" kern="1200" cap="none" spc="0" normalizeH="0" baseline="0" noProof="0">
              <a:ln>
                <a:noFill/>
              </a:ln>
              <a:solidFill>
                <a:srgbClr val="002A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5BEF22-E361-59A1-6091-0BE6A2D2A10F}"/>
              </a:ext>
            </a:extLst>
          </p:cNvPr>
          <p:cNvSpPr/>
          <p:nvPr/>
        </p:nvSpPr>
        <p:spPr>
          <a:xfrm>
            <a:off x="9180386" y="5478244"/>
            <a:ext cx="1135256" cy="33832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JPL CBRND 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Biotechnologies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Bruce Goodwin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E9ED99-9EFD-154E-25EE-9C387E02119E}"/>
              </a:ext>
            </a:extLst>
          </p:cNvPr>
          <p:cNvSpPr/>
          <p:nvPr/>
        </p:nvSpPr>
        <p:spPr>
          <a:xfrm>
            <a:off x="9177578" y="6365025"/>
            <a:ext cx="113525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36A404F-49D1-F2D8-1F77-7DEAE610F8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41"/>
          <a:stretch>
            <a:fillRect/>
          </a:stretch>
        </p:blipFill>
        <p:spPr>
          <a:xfrm>
            <a:off x="7837573" y="4596543"/>
            <a:ext cx="1129810" cy="136600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C55CAC4-7E13-3B2D-2DEF-748FC0119076}"/>
              </a:ext>
            </a:extLst>
          </p:cNvPr>
          <p:cNvSpPr/>
          <p:nvPr/>
        </p:nvSpPr>
        <p:spPr>
          <a:xfrm>
            <a:off x="7838997" y="5818830"/>
            <a:ext cx="1130078" cy="56981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JPL</a:t>
            </a:r>
            <a:b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LTC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Denyada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Barnes</a:t>
            </a:r>
            <a:endParaRPr kumimoji="0" lang="en-US" sz="550" b="0" i="1" u="none" strike="noStrike" kern="1200" cap="none" spc="0" normalizeH="0" baseline="0" noProof="0" dirty="0">
              <a:ln>
                <a:noFill/>
              </a:ln>
              <a:solidFill>
                <a:srgbClr val="002A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Jeanette Benton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B71536-4194-AF66-E1D5-490509D14921}"/>
              </a:ext>
            </a:extLst>
          </p:cNvPr>
          <p:cNvSpPr/>
          <p:nvPr/>
        </p:nvSpPr>
        <p:spPr>
          <a:xfrm>
            <a:off x="7838630" y="5478244"/>
            <a:ext cx="1130110" cy="33832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JPL CBRN Integration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Paul Gietka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3F424D-0263-5BFE-97F1-39693FBE8997}"/>
              </a:ext>
            </a:extLst>
          </p:cNvPr>
          <p:cNvSpPr/>
          <p:nvPr/>
        </p:nvSpPr>
        <p:spPr>
          <a:xfrm>
            <a:off x="7833550" y="6365025"/>
            <a:ext cx="113525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B0E8A92-7321-803C-CF74-3481D0EA14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91"/>
          <a:stretch>
            <a:fillRect/>
          </a:stretch>
        </p:blipFill>
        <p:spPr>
          <a:xfrm>
            <a:off x="4020055" y="4597007"/>
            <a:ext cx="1134150" cy="138030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EC98405-32AA-A9EA-6B5A-D8F33B7BD186}"/>
              </a:ext>
            </a:extLst>
          </p:cNvPr>
          <p:cNvSpPr/>
          <p:nvPr/>
        </p:nvSpPr>
        <p:spPr>
          <a:xfrm>
            <a:off x="4017059" y="5805012"/>
            <a:ext cx="1136201" cy="56981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JPM</a:t>
            </a:r>
            <a:b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L. Clay Williamson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-2500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Nicole Harris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87653F-C07E-25DF-A3F2-D62C06856203}"/>
              </a:ext>
            </a:extLst>
          </p:cNvPr>
          <p:cNvSpPr/>
          <p:nvPr/>
        </p:nvSpPr>
        <p:spPr>
          <a:xfrm>
            <a:off x="4018004" y="5478244"/>
            <a:ext cx="1135256" cy="33832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JPM CBRN Sensors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Timothy Tharp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D8AE3F1-5097-D749-49BC-6D7C386EC982}"/>
              </a:ext>
            </a:extLst>
          </p:cNvPr>
          <p:cNvSpPr/>
          <p:nvPr/>
        </p:nvSpPr>
        <p:spPr>
          <a:xfrm>
            <a:off x="4016653" y="6366410"/>
            <a:ext cx="1135257" cy="4571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7796349-E6DC-3393-DDD0-1610534109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93"/>
          <a:stretch>
            <a:fillRect/>
          </a:stretch>
        </p:blipFill>
        <p:spPr>
          <a:xfrm>
            <a:off x="2698431" y="4597007"/>
            <a:ext cx="1128695" cy="133812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2EE6BA4-E0DE-D135-321C-1E073BEBE77B}"/>
              </a:ext>
            </a:extLst>
          </p:cNvPr>
          <p:cNvSpPr/>
          <p:nvPr/>
        </p:nvSpPr>
        <p:spPr>
          <a:xfrm>
            <a:off x="2692131" y="5801455"/>
            <a:ext cx="1136201" cy="56981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JPM</a:t>
            </a:r>
            <a:b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Jeff Zerhusen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1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1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Holly Randles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1D6E5D6-042A-EE23-FC09-F90988F9ED2C}"/>
              </a:ext>
            </a:extLst>
          </p:cNvPr>
          <p:cNvSpPr/>
          <p:nvPr/>
        </p:nvSpPr>
        <p:spPr>
          <a:xfrm>
            <a:off x="2693076" y="5478244"/>
            <a:ext cx="1135256" cy="33832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JPM CBRN Medical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 John Nuckols​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36E77D2-5263-814E-4F01-93837F79DF16}"/>
              </a:ext>
            </a:extLst>
          </p:cNvPr>
          <p:cNvSpPr/>
          <p:nvPr/>
        </p:nvSpPr>
        <p:spPr>
          <a:xfrm>
            <a:off x="2690268" y="6373507"/>
            <a:ext cx="1135257" cy="4571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A35CA08-4A61-724F-B1B0-82698CD6BE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4734" y="4597007"/>
            <a:ext cx="1137464" cy="142183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AAB9EBB-F53D-318C-C6E2-B618AC2D65E9}"/>
              </a:ext>
            </a:extLst>
          </p:cNvPr>
          <p:cNvSpPr/>
          <p:nvPr/>
        </p:nvSpPr>
        <p:spPr>
          <a:xfrm>
            <a:off x="1365340" y="5798456"/>
            <a:ext cx="1136201" cy="56981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JPM</a:t>
            </a:r>
            <a:b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Stacey Shepherd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-2500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Brenda Lopez-</a:t>
            </a:r>
            <a:r>
              <a:rPr kumimoji="0" lang="pt-BR" sz="650" b="0" i="1" u="none" strike="noStrike" kern="1200" cap="none" spc="0" normalizeH="0" baseline="0" noProof="0" err="1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Price</a:t>
            </a:r>
            <a:endParaRPr kumimoji="0" lang="en-US" sz="650" b="1" i="0" u="none" strike="noStrike" kern="1200" cap="none" spc="0" normalizeH="0" baseline="0" noProof="0">
              <a:ln>
                <a:noFill/>
              </a:ln>
              <a:solidFill>
                <a:srgbClr val="002A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407AC6-1866-0A4C-E1C6-5ED56B16D716}"/>
              </a:ext>
            </a:extLst>
          </p:cNvPr>
          <p:cNvSpPr/>
          <p:nvPr/>
        </p:nvSpPr>
        <p:spPr>
          <a:xfrm>
            <a:off x="1366285" y="5478244"/>
            <a:ext cx="1135256" cy="33832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JPM CBRN Protection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Steven Batts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24C186C-AC96-24A8-6A0F-FDB7C8067F2C}"/>
              </a:ext>
            </a:extLst>
          </p:cNvPr>
          <p:cNvSpPr/>
          <p:nvPr/>
        </p:nvSpPr>
        <p:spPr>
          <a:xfrm>
            <a:off x="1363477" y="6366146"/>
            <a:ext cx="1135257" cy="4571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5" name="Elbow Connector 76">
            <a:extLst>
              <a:ext uri="{FF2B5EF4-FFF2-40B4-BE49-F238E27FC236}">
                <a16:creationId xmlns:a16="http://schemas.microsoft.com/office/drawing/2014/main" id="{13F332F3-3EA5-381E-AE1B-5E0445CC0CD3}"/>
              </a:ext>
            </a:extLst>
          </p:cNvPr>
          <p:cNvCxnSpPr>
            <a:cxnSpLocks/>
            <a:stCxn id="21" idx="0"/>
            <a:endCxn id="16" idx="0"/>
          </p:cNvCxnSpPr>
          <p:nvPr/>
        </p:nvCxnSpPr>
        <p:spPr>
          <a:xfrm rot="5400000" flipH="1" flipV="1">
            <a:off x="6497457" y="1705684"/>
            <a:ext cx="12700" cy="5143912"/>
          </a:xfrm>
          <a:prstGeom prst="bentConnector3">
            <a:avLst>
              <a:gd name="adj1" fmla="val 1800000"/>
            </a:avLst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BDCB589-8362-2D68-5562-6986D7839433}"/>
              </a:ext>
            </a:extLst>
          </p:cNvPr>
          <p:cNvGrpSpPr/>
          <p:nvPr/>
        </p:nvGrpSpPr>
        <p:grpSpPr>
          <a:xfrm>
            <a:off x="4448696" y="1537779"/>
            <a:ext cx="950976" cy="1540576"/>
            <a:chOff x="3804646" y="979043"/>
            <a:chExt cx="950976" cy="154057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13C1A2F-483D-0BF9-C52E-BF745FEA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9218" y="979043"/>
              <a:ext cx="941832" cy="1177290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6A0EF72-795D-E85F-2EC7-0827687B0A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04646" y="1934099"/>
              <a:ext cx="950976" cy="585520"/>
              <a:chOff x="4007752" y="2635108"/>
              <a:chExt cx="946831" cy="58297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5315B9-A62E-2F98-6550-CE764DC4F40D}"/>
                  </a:ext>
                </a:extLst>
              </p:cNvPr>
              <p:cNvSpPr/>
              <p:nvPr/>
            </p:nvSpPr>
            <p:spPr>
              <a:xfrm>
                <a:off x="4007752" y="2635108"/>
                <a:ext cx="946831" cy="52280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Deputy JPEO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1" i="0" u="none" strike="noStrike" kern="1200" cap="none" spc="0" normalizeH="0" baseline="0" noProof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Ms. Nicole Kilgore</a:t>
                </a:r>
                <a:br>
                  <a:rPr kumimoji="0" lang="en-US" sz="750" b="1" i="0" u="none" strike="noStrike" kern="1200" cap="none" spc="0" normalizeH="0" baseline="0" noProof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en-US" sz="400" b="1" i="0" u="none" strike="noStrike" kern="1200" cap="none" spc="0" normalizeH="0" baseline="0" noProof="0">
                  <a:ln>
                    <a:noFill/>
                  </a:ln>
                  <a:solidFill>
                    <a:srgbClr val="002A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0" i="1" u="none" strike="noStrike" kern="1200" cap="none" spc="0" normalizeH="0" baseline="0" noProof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Executive Assistant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00" b="0" i="1" u="none" strike="noStrike" kern="1200" cap="none" spc="0" normalizeH="0" baseline="0" noProof="0">
                    <a:ln>
                      <a:noFill/>
                    </a:ln>
                    <a:solidFill>
                      <a:srgbClr val="002A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Ms. Carol Keyes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EC1EA95-3929-0F64-B8C2-56406F713654}"/>
                  </a:ext>
                </a:extLst>
              </p:cNvPr>
              <p:cNvSpPr/>
              <p:nvPr/>
            </p:nvSpPr>
            <p:spPr>
              <a:xfrm>
                <a:off x="4007752" y="3172359"/>
                <a:ext cx="946831" cy="45719"/>
              </a:xfrm>
              <a:prstGeom prst="rect">
                <a:avLst/>
              </a:prstGeom>
              <a:solidFill>
                <a:srgbClr val="002A3A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1C6C1732-184D-83BF-30F5-5E43227EFFC9}"/>
              </a:ext>
            </a:extLst>
          </p:cNvPr>
          <p:cNvSpPr/>
          <p:nvPr/>
        </p:nvSpPr>
        <p:spPr>
          <a:xfrm>
            <a:off x="1474813" y="3526926"/>
            <a:ext cx="1029446" cy="35611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for Acquisition 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Systems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Mr. Wyatt Ulrich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495BCFC-8B2D-38D6-56D4-B4233FE2AFB1}"/>
              </a:ext>
            </a:extLst>
          </p:cNvPr>
          <p:cNvSpPr/>
          <p:nvPr/>
        </p:nvSpPr>
        <p:spPr>
          <a:xfrm>
            <a:off x="1502016" y="3871761"/>
            <a:ext cx="941832" cy="45719"/>
          </a:xfrm>
          <a:prstGeom prst="rect">
            <a:avLst/>
          </a:prstGeom>
          <a:solidFill>
            <a:srgbClr val="002A3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E7A4B46-8801-02FC-BDA8-1ECC1549C035}"/>
              </a:ext>
            </a:extLst>
          </p:cNvPr>
          <p:cNvSpPr/>
          <p:nvPr/>
        </p:nvSpPr>
        <p:spPr>
          <a:xfrm>
            <a:off x="2847042" y="3869768"/>
            <a:ext cx="941832" cy="45719"/>
          </a:xfrm>
          <a:prstGeom prst="rect">
            <a:avLst/>
          </a:prstGeom>
          <a:solidFill>
            <a:srgbClr val="002A3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E99B1F54-BA8F-0F06-601A-BDF346EA8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029" t="16860" r="7914" b="11303"/>
          <a:stretch>
            <a:fillRect/>
          </a:stretch>
        </p:blipFill>
        <p:spPr>
          <a:xfrm>
            <a:off x="2847042" y="2540968"/>
            <a:ext cx="941832" cy="99085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A64199E-F8F7-C1F9-8830-10A7779F84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9" b="-9324"/>
          <a:stretch>
            <a:fillRect/>
          </a:stretch>
        </p:blipFill>
        <p:spPr>
          <a:xfrm>
            <a:off x="5347434" y="4597009"/>
            <a:ext cx="1128864" cy="1484334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729C857B-E5E8-080A-97C2-B8A93F7591F1}"/>
              </a:ext>
            </a:extLst>
          </p:cNvPr>
          <p:cNvSpPr/>
          <p:nvPr/>
        </p:nvSpPr>
        <p:spPr>
          <a:xfrm>
            <a:off x="5343849" y="5815175"/>
            <a:ext cx="1136201" cy="55965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Deputy JPM</a:t>
            </a:r>
            <a:b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TBA</a:t>
            </a:r>
            <a:b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***************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50" b="0" i="1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</a:t>
            </a:r>
            <a:r>
              <a:rPr kumimoji="0" lang="en-US" sz="650" b="0" i="1" u="none" strike="noStrike" kern="1200" cap="none" spc="0" normalizeH="0" baseline="0" noProof="0" dirty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Michelle Stier</a:t>
            </a:r>
            <a:endParaRPr kumimoji="0" lang="pt-BR" sz="650" b="0" i="1" u="none" strike="noStrike" kern="1200" cap="none" spc="0" normalizeH="0" baseline="0" noProof="0" dirty="0">
              <a:ln>
                <a:noFill/>
              </a:ln>
              <a:solidFill>
                <a:srgbClr val="002A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2B13E19-40C2-3E26-D30B-A318AB44ADF3}"/>
              </a:ext>
            </a:extLst>
          </p:cNvPr>
          <p:cNvSpPr/>
          <p:nvPr/>
        </p:nvSpPr>
        <p:spPr>
          <a:xfrm>
            <a:off x="5341986" y="6365025"/>
            <a:ext cx="1135257" cy="4571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24D9F3E-9F6E-92A9-1F6A-83A31600DD59}"/>
              </a:ext>
            </a:extLst>
          </p:cNvPr>
          <p:cNvSpPr/>
          <p:nvPr/>
        </p:nvSpPr>
        <p:spPr>
          <a:xfrm>
            <a:off x="2800231" y="3526926"/>
            <a:ext cx="1029446" cy="35611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 Warfighter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 Integrator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2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Rachel Overman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A46E8C6-3AC5-5660-896E-CE0670B13BCC}"/>
              </a:ext>
            </a:extLst>
          </p:cNvPr>
          <p:cNvSpPr/>
          <p:nvPr/>
        </p:nvSpPr>
        <p:spPr>
          <a:xfrm>
            <a:off x="5341986" y="5480780"/>
            <a:ext cx="1135256" cy="338329"/>
          </a:xfrm>
          <a:prstGeom prst="rect">
            <a:avLst/>
          </a:prstGeom>
          <a:solidFill>
            <a:srgbClr val="6136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Acting JPM CBRN Special Operations Forces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Deborah Olson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3696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JPEO Color Palette">
      <a:dk1>
        <a:srgbClr val="010202"/>
      </a:dk1>
      <a:lt1>
        <a:srgbClr val="FFFFFF"/>
      </a:lt1>
      <a:dk2>
        <a:srgbClr val="154C76"/>
      </a:dk2>
      <a:lt2>
        <a:srgbClr val="E7E6E6"/>
      </a:lt2>
      <a:accent1>
        <a:srgbClr val="002A3A"/>
      </a:accent1>
      <a:accent2>
        <a:srgbClr val="002A3A"/>
      </a:accent2>
      <a:accent3>
        <a:srgbClr val="2B5597"/>
      </a:accent3>
      <a:accent4>
        <a:srgbClr val="08BBF9"/>
      </a:accent4>
      <a:accent5>
        <a:srgbClr val="61366E"/>
      </a:accent5>
      <a:accent6>
        <a:srgbClr val="494F54"/>
      </a:accent6>
      <a:hlink>
        <a:srgbClr val="0096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Arial Black</vt:lpstr>
      <vt:lpstr>Calibri</vt:lpstr>
      <vt:lpstr>Courier New</vt:lpstr>
      <vt:lpstr>Symbol</vt:lpstr>
      <vt:lpstr>Wingdings</vt:lpstr>
      <vt:lpstr>Title Slides</vt:lpstr>
      <vt:lpstr>JPEO-CBRND  ORGANIZATION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Burkhalter, Kelly A CTR USARMY DOD JPEO CBRND (USA)</dc:creator>
  <cp:lastModifiedBy>Burkhalter, Kelly A CTR USARMY DOD JPEO CBRND (USA)</cp:lastModifiedBy>
  <cp:revision>1</cp:revision>
  <dcterms:created xsi:type="dcterms:W3CDTF">2025-08-18T16:35:25Z</dcterms:created>
  <dcterms:modified xsi:type="dcterms:W3CDTF">2025-08-18T16:36:10Z</dcterms:modified>
</cp:coreProperties>
</file>